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1.jpeg" ContentType="image/jpe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jpeg" ContentType="image/jpe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60.png" ContentType="image/png"/>
  <Override PartName="/ppt/media/image5.png" ContentType="image/png"/>
  <Override PartName="/ppt/media/image6.png" ContentType="image/png"/>
  <Override PartName="/ppt/media/image4.png" ContentType="image/png"/>
  <Override PartName="/ppt/media/image20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920" cy="27756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48000" y="108000"/>
            <a:ext cx="2871360" cy="64008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920" cy="27756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920" cy="277560"/>
          </a:xfrm>
          <a:prstGeom prst="rect">
            <a:avLst/>
          </a:prstGeom>
          <a:ln>
            <a:noFill/>
          </a:ln>
        </p:spPr>
      </p:pic>
      <p:pic>
        <p:nvPicPr>
          <p:cNvPr id="85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812880"/>
            <a:ext cx="9135000" cy="350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AMIS-Services/react-series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 descr=""/>
          <p:cNvPicPr/>
          <p:nvPr/>
        </p:nvPicPr>
        <p:blipFill>
          <a:blip r:embed="rId1"/>
          <a:srcRect l="0" t="75" r="0" b="75"/>
          <a:stretch/>
        </p:blipFill>
        <p:spPr>
          <a:xfrm>
            <a:off x="0" y="810000"/>
            <a:ext cx="9135000" cy="3339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27" name="CustomShape 1"/>
          <p:cNvSpPr/>
          <p:nvPr/>
        </p:nvSpPr>
        <p:spPr>
          <a:xfrm>
            <a:off x="5400000" y="1548000"/>
            <a:ext cx="3015000" cy="301500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72000" tIns="90000" bIns="72000"/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SIG React</a:t>
            </a:r>
            <a:br/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097280" y="219456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2CC8E1B-0AC1-4231-910D-553E528ABEE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27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000" cy="3501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28" name="CustomShape 5"/>
          <p:cNvSpPr/>
          <p:nvPr/>
        </p:nvSpPr>
        <p:spPr>
          <a:xfrm>
            <a:off x="1097280" y="142200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Setting up a user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0270EDA-4C5D-49FA-8432-946BD870E2C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640080" y="82296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 called context.js in `src/common`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a context called UserContext and export it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context in Frame.js and wrap it in &lt;UserContext.Provider /&gt;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state to the Frame component, consisting of a currently undefined user and a login function 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login function, use the login function from src/common/auth.js. Set state.user to the user returned by the login function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Make state accessible by passing it &lt;UserContext.Provider value={this.state} /&gt;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Wrap the JSX the Appbar returns in a &lt;UserContext.Consumer /&gt; and conditionally show either the users userName or the word login, depending on whether user is logged in or not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Test whether context works by calling this.state.login() from componentDidMount lifecycle method in Frame.js. Does welcome appear?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logging out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Uncontrolled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85583E1-1661-4664-BD41-21BCE50CF10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the ref in the constructor: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a callback to link the DOM element to the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the ref is available in `this.inputRef.value`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Material UI &lt;Input  /&gt; or &lt;TextField /&gt; use inputRef instead of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210560" y="444240"/>
            <a:ext cx="3557520" cy="10144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5315400" y="1438560"/>
            <a:ext cx="3367080" cy="84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Uncontrolled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EC40134-835E-4A34-954B-821D4111211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640080" y="82296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LoginDialog component, pass it the properties open (a boolean) and handleClose (a function)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render method, return a MUI &lt;Dialog /&gt;. Pass it the property open from your LoginDialog props.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 two Inputs for email and password as well as a Button from MUI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two refs in the constructor and add them to the Inputs using callbacks in their inputRef property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handleLogin function and add it to the onClick of the button.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Below your class, add `LoginDialog.contextType = UserContextAdd the login logic from your context to your handleLogin function.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&lt;Appbar /&gt; render to contain the &lt;LoginDialog /&gt;. Add the necessary functions and state members to manage the `open` prop of the LoginDialog. Pass LoginDialog the necessary function in handleClose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make the ‘favorite’ on the accommodations work again. The favorite accommodations list can be found on the user object.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validation to the ‘email’ field of the login dialog</a:t>
            </a:r>
            <a:endParaRPr b="0" lang="en-US" sz="14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59E8A52-0199-467F-8211-8B6E6CBA153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Input values are kept in state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it’s own value prop set to the corresponding state member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it’s handleChange prop set to a function which whill update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737360" y="2468880"/>
            <a:ext cx="5371920" cy="130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554480" y="228600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418286F-E43A-4335-B24C-A30D700BE66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52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000" cy="3501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53" name="CustomShape 5"/>
          <p:cNvSpPr/>
          <p:nvPr/>
        </p:nvSpPr>
        <p:spPr>
          <a:xfrm>
            <a:off x="716760" y="1413000"/>
            <a:ext cx="530100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Create accommodation form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E996CB1-5EAE-4222-86DC-10160054A86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640080" y="82296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new page at `/create`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routerlink inside the Appbar, linking to /create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link should only be visible/clickable to logged in users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MUI TextField for name, location, foto url, description and a MUI (multi)select for amenities (faciliteiten)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See: https://material-ui.com/api/select/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the input values depend on state and add functions for the inputs’ `onChange`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submit button which posts the accomodation to `localhost:3030/accommodations` using the fetch function from ‘src/common/fetc’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a create new user page at `/register`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71C251F-3BCF-4FA1-A24F-CA81BDA6385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31520" y="146304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1554480" y="17568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3383280" y="146304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7"/>
          <p:cNvSpPr/>
          <p:nvPr/>
        </p:nvSpPr>
        <p:spPr>
          <a:xfrm>
            <a:off x="3931920" y="173736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6309360" y="146304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9"/>
          <p:cNvSpPr/>
          <p:nvPr/>
        </p:nvSpPr>
        <p:spPr>
          <a:xfrm>
            <a:off x="7132320" y="17568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A7C022B-8F3C-4406-B3FA-C07A035FBB9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276" name="CustomShape 6"/>
          <p:cNvSpPr/>
          <p:nvPr/>
        </p:nvSpPr>
        <p:spPr>
          <a:xfrm>
            <a:off x="2926080" y="17373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7"/>
          <p:cNvSpPr/>
          <p:nvPr/>
        </p:nvSpPr>
        <p:spPr>
          <a:xfrm>
            <a:off x="2743200" y="300888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8"/>
          <p:cNvSpPr/>
          <p:nvPr/>
        </p:nvSpPr>
        <p:spPr>
          <a:xfrm>
            <a:off x="2926440" y="173772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9"/>
          <p:cNvSpPr/>
          <p:nvPr/>
        </p:nvSpPr>
        <p:spPr>
          <a:xfrm>
            <a:off x="3749040" y="15458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0"/>
          <p:cNvSpPr/>
          <p:nvPr/>
        </p:nvSpPr>
        <p:spPr>
          <a:xfrm>
            <a:off x="1280160" y="20030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63D1477-9F59-4111-AA4D-666882E603D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290" name="CustomShape 6"/>
          <p:cNvSpPr/>
          <p:nvPr/>
        </p:nvSpPr>
        <p:spPr>
          <a:xfrm>
            <a:off x="2926080" y="17373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"/>
          <p:cNvSpPr/>
          <p:nvPr/>
        </p:nvSpPr>
        <p:spPr>
          <a:xfrm>
            <a:off x="2743200" y="300888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8"/>
          <p:cNvSpPr/>
          <p:nvPr/>
        </p:nvSpPr>
        <p:spPr>
          <a:xfrm>
            <a:off x="2926440" y="173772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9"/>
          <p:cNvSpPr/>
          <p:nvPr/>
        </p:nvSpPr>
        <p:spPr>
          <a:xfrm>
            <a:off x="3749040" y="15458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0"/>
          <p:cNvSpPr/>
          <p:nvPr/>
        </p:nvSpPr>
        <p:spPr>
          <a:xfrm>
            <a:off x="1280160" y="20030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5"/>
          <a:stretch/>
        </p:blipFill>
        <p:spPr>
          <a:xfrm>
            <a:off x="4783680" y="1830960"/>
            <a:ext cx="2712960" cy="17928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6"/>
          <a:stretch/>
        </p:blipFill>
        <p:spPr>
          <a:xfrm>
            <a:off x="4846320" y="2376000"/>
            <a:ext cx="3255840" cy="2743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7"/>
          <a:stretch/>
        </p:blipFill>
        <p:spPr>
          <a:xfrm>
            <a:off x="4846320" y="3108960"/>
            <a:ext cx="4084560" cy="26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Recap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9EF761F-204F-404F-87A4-F70AA7ACC34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731520"/>
            <a:ext cx="5016600" cy="378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ED982A6-9008-4812-BA80-3AD060C6F4F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307" name="CustomShape 6"/>
          <p:cNvSpPr/>
          <p:nvPr/>
        </p:nvSpPr>
        <p:spPr>
          <a:xfrm>
            <a:off x="3017520" y="145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>
            <a:off x="3291840" y="91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"/>
          <p:cNvSpPr/>
          <p:nvPr/>
        </p:nvSpPr>
        <p:spPr>
          <a:xfrm>
            <a:off x="3931920" y="5400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"/>
          <p:cNvSpPr/>
          <p:nvPr/>
        </p:nvSpPr>
        <p:spPr>
          <a:xfrm>
            <a:off x="4480560" y="8229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0"/>
          <p:cNvSpPr/>
          <p:nvPr/>
        </p:nvSpPr>
        <p:spPr>
          <a:xfrm>
            <a:off x="5943600" y="54864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1"/>
          <p:cNvSpPr/>
          <p:nvPr/>
        </p:nvSpPr>
        <p:spPr>
          <a:xfrm>
            <a:off x="6492240" y="82296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560" cy="89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B4AA732-FA9E-42B9-BCFD-93EB7B94B42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325" name="CustomShape 6"/>
          <p:cNvSpPr/>
          <p:nvPr/>
        </p:nvSpPr>
        <p:spPr>
          <a:xfrm>
            <a:off x="3017520" y="145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7"/>
          <p:cNvSpPr/>
          <p:nvPr/>
        </p:nvSpPr>
        <p:spPr>
          <a:xfrm>
            <a:off x="3291840" y="91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8"/>
          <p:cNvSpPr/>
          <p:nvPr/>
        </p:nvSpPr>
        <p:spPr>
          <a:xfrm>
            <a:off x="3931920" y="5400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"/>
          <p:cNvSpPr/>
          <p:nvPr/>
        </p:nvSpPr>
        <p:spPr>
          <a:xfrm>
            <a:off x="4480560" y="8229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"/>
          <p:cNvSpPr/>
          <p:nvPr/>
        </p:nvSpPr>
        <p:spPr>
          <a:xfrm>
            <a:off x="5943600" y="54864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1"/>
          <p:cNvSpPr/>
          <p:nvPr/>
        </p:nvSpPr>
        <p:spPr>
          <a:xfrm>
            <a:off x="6492240" y="82296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8"/>
          <a:stretch/>
        </p:blipFill>
        <p:spPr>
          <a:xfrm>
            <a:off x="5956560" y="1737360"/>
            <a:ext cx="2732040" cy="239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E8679C4-A1CE-4D77-9790-9EADCE8495C7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1459800" y="64008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5"/>
          <p:cNvSpPr/>
          <p:nvPr/>
        </p:nvSpPr>
        <p:spPr>
          <a:xfrm>
            <a:off x="2008440" y="91440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040" cy="2398680"/>
          </a:xfrm>
          <a:prstGeom prst="rect">
            <a:avLst/>
          </a:prstGeom>
          <a:ln>
            <a:noFill/>
          </a:ln>
        </p:spPr>
      </p:pic>
      <p:sp>
        <p:nvSpPr>
          <p:cNvPr id="344" name="CustomShape 6"/>
          <p:cNvSpPr/>
          <p:nvPr/>
        </p:nvSpPr>
        <p:spPr>
          <a:xfrm>
            <a:off x="6035040" y="54864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7"/>
          <p:cNvSpPr/>
          <p:nvPr/>
        </p:nvSpPr>
        <p:spPr>
          <a:xfrm>
            <a:off x="6858000" y="8424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440" cy="136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8BFE6E2-F0CC-441C-96E0-874D58C693E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1459800" y="64008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2008440" y="91440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040" cy="2398680"/>
          </a:xfrm>
          <a:prstGeom prst="rect">
            <a:avLst/>
          </a:prstGeom>
          <a:ln>
            <a:noFill/>
          </a:ln>
        </p:spPr>
      </p:pic>
      <p:sp>
        <p:nvSpPr>
          <p:cNvPr id="356" name="CustomShape 6"/>
          <p:cNvSpPr/>
          <p:nvPr/>
        </p:nvSpPr>
        <p:spPr>
          <a:xfrm>
            <a:off x="6035040" y="54864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7"/>
          <p:cNvSpPr/>
          <p:nvPr/>
        </p:nvSpPr>
        <p:spPr>
          <a:xfrm>
            <a:off x="6858000" y="8424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440" cy="136980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6"/>
          <a:stretch/>
        </p:blipFill>
        <p:spPr>
          <a:xfrm>
            <a:off x="6766560" y="1951200"/>
            <a:ext cx="1617480" cy="60768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7"/>
          <a:stretch/>
        </p:blipFill>
        <p:spPr>
          <a:xfrm>
            <a:off x="6675120" y="2962800"/>
            <a:ext cx="2465280" cy="11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74AD96D-4764-4B7A-97F3-DB608F03BA0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91440" y="82296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"/>
          <p:cNvSpPr/>
          <p:nvPr/>
        </p:nvSpPr>
        <p:spPr>
          <a:xfrm>
            <a:off x="91440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85040" y="2103120"/>
            <a:ext cx="2465280" cy="1150560"/>
          </a:xfrm>
          <a:prstGeom prst="rect">
            <a:avLst/>
          </a:prstGeom>
          <a:ln>
            <a:noFill/>
          </a:ln>
        </p:spPr>
      </p:pic>
      <p:sp>
        <p:nvSpPr>
          <p:cNvPr id="367" name="CustomShape 6"/>
          <p:cNvSpPr/>
          <p:nvPr/>
        </p:nvSpPr>
        <p:spPr>
          <a:xfrm>
            <a:off x="5577840" y="640080"/>
            <a:ext cx="2284560" cy="1004400"/>
          </a:xfrm>
          <a:prstGeom prst="ellipse">
            <a:avLst/>
          </a:prstGeom>
          <a:solidFill>
            <a:srgbClr val="006d6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7"/>
          <p:cNvSpPr/>
          <p:nvPr/>
        </p:nvSpPr>
        <p:spPr>
          <a:xfrm>
            <a:off x="6035040" y="952200"/>
            <a:ext cx="15530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3749040" y="1733760"/>
            <a:ext cx="5360760" cy="283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554480" y="228600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EFBBAB3-51E4-437B-B6F8-9A5E3B77B04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374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000" cy="3501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375" name="CustomShape 5"/>
          <p:cNvSpPr/>
          <p:nvPr/>
        </p:nvSpPr>
        <p:spPr>
          <a:xfrm>
            <a:off x="1113840" y="1413000"/>
            <a:ext cx="482904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Redux / Redux devtools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76AA2E88-523C-4919-A5B0-D6E510D0A18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640080" y="7808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src/store/accommodations/actions.js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Export a function getAllAccommodations which returns an async function  which takes a parameter called dispatch. HINT: this async means you will want to use `await`. 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returned function, dispatch an object with the attribute type set to “REQUEST_ACCOMMODATIONS”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Move the accommodations fetch from Accommodations.js to here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the Fetch is successful dispatch a second object with type “RECEIVE_ACCOMMODATIONS” and  the accommodations as payload. If the Fetch is unsuccessful dispatch an object with type “ERROR_ACCOMMODATIONS”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Suggestion: put the type strings in a constant which you export, so you can use the same strings later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A8F4A00-47CB-4E28-8F7D-359DBFD91EE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640080" y="7808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src/store/accommodations/reducer.js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reducer function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state (default empty array) and an action (default empty object)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contains a switch for the action.type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 it returns the state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case for ‘REQUEST_ACCOMMODATIONS’, ‘ERROR_ACCOMMODATIONS’ and ‘RECEIVE_ACCOMMODATIONS’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request and error case return state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receive case put the accommodations you just fetched in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B375809-3825-4859-B089-343468B305A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602640" y="73008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Last time we covered JSS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But no hands-on due to time constraints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is CSS inside your javascript file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inheritance of parent to child components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More control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injected into component by WithStyles (Material UI)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Some syntax specific changes compared to CSS 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994576A-C4F7-4C94-8D0D-0C26C9B599F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Translate CSS file to JSS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C8DD93B-D573-4297-901A-B73A17B171F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&lt;Subject /&gt;</a:t>
            </a:r>
            <a:endParaRPr b="0" lang="en-US" sz="1500" spc="-1" strike="noStrike">
              <a:latin typeface="Arial"/>
            </a:endParaRPr>
          </a:p>
          <a:p>
            <a:pPr lvl="1" marL="432000" indent="-2134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Theory</a:t>
            </a:r>
            <a:endParaRPr b="0" lang="en-US" sz="1500" spc="-1" strike="noStrike">
              <a:latin typeface="Arial"/>
            </a:endParaRPr>
          </a:p>
          <a:p>
            <a:pPr lvl="1" marL="432000" indent="-2134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Hands-on</a:t>
            </a:r>
            <a:endParaRPr b="0" lang="en-US" sz="1500" spc="-1" strike="noStrike">
              <a:latin typeface="Arial"/>
            </a:endParaRPr>
          </a:p>
          <a:p>
            <a:pPr lvl="1" marL="432000" indent="-2134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Live coding (if needed)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What are we gonna build?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BFEC965-3AE3-40E8-9E23-62585CF7512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Snippet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 flow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Login functionality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accommodation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Connect to Redux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564C3BD-A982-4007-9F21-E0261AF3248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602640" y="73008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 you from writing boilerplate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project specific or saved globally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We will build ourselves a convenient snippet so we can focus on writing interesting stuff the rest of the day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66ED494-3110-4F89-91DF-98EAF42150D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876240" y="512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Navigate to file &gt; Preferences &gt; User Snippets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Select New Snippets file for exercise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This will create a new file in .vscode folder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Now create a template which should result in the code below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documentation see: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https://code.visualstudio.com/docs/editor/userdefinedsnippets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377440" y="2680560"/>
            <a:ext cx="4200120" cy="18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But first: Getting started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88DF85D-D546-46C2-837E-692ACE3E44D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or git pull </a:t>
            </a:r>
            <a:r>
              <a:rPr b="0" lang="en-US" sz="15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https://github.com/AMIS-Services/react-series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koa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run: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`yarn` / `npm install`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stop-db` / `npm run stop-db`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start-db` / `npm run start-db`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start` / `npm start`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seed-db` / `npm run seed-db`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localhost:3030/accommodations to verify back-end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 `yarn` or `npm install` and `yarn start / npm start`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localhost:3000 to verify front-end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0B22A2B-B0CF-486E-B4DA-6DDBEEB038C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Provides a way to pass data through component tree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Without passing props down manually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When: sharing ‘global’ data</a:t>
            </a:r>
            <a:endParaRPr b="0" lang="en-US" sz="15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Like: current authenticated user, theme, preferred language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8412480" y="137160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7955280" y="96876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7"/>
          <p:cNvSpPr/>
          <p:nvPr/>
        </p:nvSpPr>
        <p:spPr>
          <a:xfrm>
            <a:off x="795528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768096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"/>
          <p:cNvSpPr/>
          <p:nvPr/>
        </p:nvSpPr>
        <p:spPr>
          <a:xfrm>
            <a:off x="822960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"/>
          <p:cNvSpPr/>
          <p:nvPr/>
        </p:nvSpPr>
        <p:spPr>
          <a:xfrm>
            <a:off x="813816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1"/>
          <p:cNvSpPr/>
          <p:nvPr/>
        </p:nvSpPr>
        <p:spPr>
          <a:xfrm>
            <a:off x="786384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758952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>
            <a:off x="740664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4"/>
          <p:cNvSpPr/>
          <p:nvPr/>
        </p:nvSpPr>
        <p:spPr>
          <a:xfrm>
            <a:off x="777240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859536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>
            <a:off x="804672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"/>
          <p:cNvSpPr/>
          <p:nvPr/>
        </p:nvSpPr>
        <p:spPr>
          <a:xfrm>
            <a:off x="832104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0"/>
          <p:cNvSpPr/>
          <p:nvPr/>
        </p:nvSpPr>
        <p:spPr>
          <a:xfrm>
            <a:off x="8046720" y="173736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6490B2D-53FE-4DC9-B648-A1F8BA8D391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Requires initialization, a provider and one or more consumers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is done outside of a component: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provider is passed the value: 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Child of Consumer is a function: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you want your context available outside of the render method, set the classes contextType below the class: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Export context API from it’s own separate file to prevent cyclic dependencies when using the contextType notation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If you want to pass functions, put them in state and pass the whole state object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8412480" y="137160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6"/>
          <p:cNvSpPr/>
          <p:nvPr/>
        </p:nvSpPr>
        <p:spPr>
          <a:xfrm>
            <a:off x="7955280" y="96876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7"/>
          <p:cNvSpPr/>
          <p:nvPr/>
        </p:nvSpPr>
        <p:spPr>
          <a:xfrm>
            <a:off x="795528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8"/>
          <p:cNvSpPr/>
          <p:nvPr/>
        </p:nvSpPr>
        <p:spPr>
          <a:xfrm>
            <a:off x="768096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9"/>
          <p:cNvSpPr/>
          <p:nvPr/>
        </p:nvSpPr>
        <p:spPr>
          <a:xfrm>
            <a:off x="822960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0"/>
          <p:cNvSpPr/>
          <p:nvPr/>
        </p:nvSpPr>
        <p:spPr>
          <a:xfrm>
            <a:off x="813816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1"/>
          <p:cNvSpPr/>
          <p:nvPr/>
        </p:nvSpPr>
        <p:spPr>
          <a:xfrm>
            <a:off x="786384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2"/>
          <p:cNvSpPr/>
          <p:nvPr/>
        </p:nvSpPr>
        <p:spPr>
          <a:xfrm>
            <a:off x="758952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3"/>
          <p:cNvSpPr/>
          <p:nvPr/>
        </p:nvSpPr>
        <p:spPr>
          <a:xfrm>
            <a:off x="740664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4"/>
          <p:cNvSpPr/>
          <p:nvPr/>
        </p:nvSpPr>
        <p:spPr>
          <a:xfrm>
            <a:off x="777240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5"/>
          <p:cNvSpPr/>
          <p:nvPr/>
        </p:nvSpPr>
        <p:spPr>
          <a:xfrm>
            <a:off x="859536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6"/>
          <p:cNvSpPr/>
          <p:nvPr/>
        </p:nvSpPr>
        <p:spPr>
          <a:xfrm>
            <a:off x="804672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7"/>
          <p:cNvSpPr/>
          <p:nvPr/>
        </p:nvSpPr>
        <p:spPr>
          <a:xfrm>
            <a:off x="832104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0"/>
          <p:cNvSpPr/>
          <p:nvPr/>
        </p:nvSpPr>
        <p:spPr>
          <a:xfrm>
            <a:off x="8046720" y="173736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749040" y="1928160"/>
            <a:ext cx="4235400" cy="26352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4663440" y="1701360"/>
            <a:ext cx="3378240" cy="2160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3657600" y="2229120"/>
            <a:ext cx="3759120" cy="51120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4114800" y="3019680"/>
            <a:ext cx="3187800" cy="1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783</TotalTime>
  <Application>LibreOffice/6.0.3.2$Linux_X86_64 LibreOffice_project/00m0$Build-2</Application>
  <Words>110</Words>
  <Paragraphs>44</Paragraphs>
  <Company>Amis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2018-07-18T12:37:15Z</dcterms:created>
  <dc:creator>Nico Klasens</dc:creator>
  <dc:description>Amis - versie 1 - juni 2017
Ontwerp: Humming
Template: Ton Persoon</dc:description>
  <dc:language>en-US</dc:language>
  <cp:lastModifiedBy/>
  <dcterms:modified xsi:type="dcterms:W3CDTF">2018-11-22T21:00:46Z</dcterms:modified>
  <cp:revision>209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Amis</vt:lpwstr>
  </property>
  <property fmtid="{D5CDD505-2E9C-101B-9397-08002B2CF9AE}" pid="4" name="ContentTypeId">
    <vt:lpwstr>0x010100E60B9E64A7B90B499F767EB2F0BD9B16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